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87" r:id="rId2"/>
    <p:sldId id="286" r:id="rId3"/>
    <p:sldId id="259" r:id="rId4"/>
    <p:sldId id="284" r:id="rId5"/>
    <p:sldId id="285" r:id="rId6"/>
    <p:sldId id="289" r:id="rId7"/>
    <p:sldId id="290" r:id="rId8"/>
    <p:sldId id="288" r:id="rId9"/>
    <p:sldId id="291" r:id="rId10"/>
    <p:sldId id="292" r:id="rId11"/>
    <p:sldId id="260" r:id="rId12"/>
    <p:sldId id="294" r:id="rId13"/>
    <p:sldId id="296" r:id="rId14"/>
    <p:sldId id="295" r:id="rId15"/>
    <p:sldId id="299" r:id="rId16"/>
    <p:sldId id="293" r:id="rId17"/>
    <p:sldId id="298" r:id="rId18"/>
    <p:sldId id="297" r:id="rId19"/>
    <p:sldId id="300" r:id="rId20"/>
    <p:sldId id="301" r:id="rId21"/>
    <p:sldId id="302" r:id="rId22"/>
    <p:sldId id="264" r:id="rId23"/>
    <p:sldId id="304" r:id="rId24"/>
    <p:sldId id="305" r:id="rId25"/>
    <p:sldId id="306" r:id="rId26"/>
    <p:sldId id="307" r:id="rId27"/>
    <p:sldId id="309" r:id="rId28"/>
    <p:sldId id="265" r:id="rId29"/>
    <p:sldId id="313" r:id="rId30"/>
    <p:sldId id="310" r:id="rId31"/>
    <p:sldId id="312" r:id="rId32"/>
    <p:sldId id="311" r:id="rId33"/>
    <p:sldId id="314" r:id="rId34"/>
    <p:sldId id="321" r:id="rId35"/>
    <p:sldId id="316" r:id="rId36"/>
    <p:sldId id="318" r:id="rId37"/>
    <p:sldId id="319" r:id="rId38"/>
    <p:sldId id="320" r:id="rId39"/>
    <p:sldId id="279" r:id="rId40"/>
    <p:sldId id="280" r:id="rId41"/>
    <p:sldId id="281" r:id="rId42"/>
    <p:sldId id="282" r:id="rId43"/>
    <p:sldId id="283" r:id="rId44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01" d="100"/>
          <a:sy n="101" d="100"/>
        </p:scale>
        <p:origin x="175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01FA-E2D9-3645-8D74-5C0ECCB9D5BF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EFB3-4126-B14B-B4D0-43BD3D76BD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22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18F4023-5172-4DFD-B481-EF32E08F723C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3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CB7EA25-EC2F-4406-8A75-978C911F04B7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15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9773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1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69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7638" cy="14652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6/04/13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1389-F4ED-4EA7-A2A0-25C45A8E69A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89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53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8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56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81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9C70-A3B0-E848-A962-DACAA58F4C52}" type="datetimeFigureOut">
              <a:rPr lang="es-ES" smtClean="0"/>
              <a:t>27/08/2014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0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onardo.camargo@ucaldas.edu.co" TargetMode="External"/><Relationship Id="rId2" Type="http://schemas.openxmlformats.org/officeDocument/2006/relationships/hyperlink" Target="mailto:leonardo.camargo@bios.co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7791" y="2105826"/>
            <a:ext cx="7893985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/>
              <a:t>Programación concurrente y distribuida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200" i="1" dirty="0" smtClean="0"/>
              <a:t>Leonardo Camargo Forero, M.Sc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600" b="1" dirty="0" smtClean="0"/>
              <a:t>Sesión I</a:t>
            </a:r>
            <a:endParaRPr lang="es-ES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089" y="850900"/>
            <a:ext cx="7829675" cy="284054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1829" y="3980797"/>
            <a:ext cx="3585252" cy="2688939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89" y="3980797"/>
            <a:ext cx="4135984" cy="268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67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90600" y="2819400"/>
            <a:ext cx="718185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Conceptos generales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9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461894" y="546027"/>
            <a:ext cx="3782856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s-ES_tradnl" sz="72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</a:rPr>
              <a:t>Distribuir </a:t>
            </a:r>
            <a:endParaRPr lang="es-ES_tradnl" sz="72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1206129" y="4113684"/>
            <a:ext cx="421206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dirty="0" smtClean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Paralelizar</a:t>
            </a:r>
            <a:endParaRPr lang="es-ES_tradnl" sz="7200" b="1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4564528" y="1336705"/>
            <a:ext cx="3758511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dirty="0" smtClean="0">
                <a:ln w="31550" cmpd="sng">
                  <a:gradFill>
                    <a:gsLst>
                      <a:gs pos="70000">
                        <a:schemeClr val="accent6">
                          <a:shade val="50000"/>
                          <a:satMod val="190000"/>
                        </a:schemeClr>
                      </a:gs>
                      <a:gs pos="0">
                        <a:schemeClr val="accent6">
                          <a:tint val="77000"/>
                          <a:satMod val="18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chemeClr val="accent6">
                    <a:tint val="15000"/>
                    <a:satMod val="200000"/>
                  </a:schemeClr>
                </a:solidFill>
                <a:effectLst>
                  <a:outerShdw blurRad="50800" dist="40000" dir="5400000" algn="tl" rotWithShape="0">
                    <a:srgbClr val="000000">
                      <a:shade val="5000"/>
                      <a:satMod val="120000"/>
                      <a:alpha val="33000"/>
                    </a:srgbClr>
                  </a:outerShdw>
                </a:effectLst>
              </a:rPr>
              <a:t>Concurrir</a:t>
            </a:r>
            <a:endParaRPr lang="es-ES_tradnl" sz="7200" b="1" dirty="0">
              <a:ln w="31550" cmpd="sng">
                <a:gradFill>
                  <a:gsLst>
                    <a:gs pos="70000">
                      <a:schemeClr val="accent6">
                        <a:shade val="50000"/>
                        <a:satMod val="190000"/>
                      </a:schemeClr>
                    </a:gs>
                    <a:gs pos="0">
                      <a:schemeClr val="accent6">
                        <a:tint val="77000"/>
                        <a:satMod val="18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chemeClr val="accent6">
                  <a:tint val="15000"/>
                  <a:satMod val="200000"/>
                </a:schemeClr>
              </a:solidFill>
              <a:effectLst>
                <a:outerShdw blurRad="50800" dist="40000" dir="5400000" algn="tl" rotWithShape="0">
                  <a:srgbClr val="000000">
                    <a:shade val="5000"/>
                    <a:satMod val="120000"/>
                    <a:alpha val="33000"/>
                  </a:srgbClr>
                </a:outerShdw>
              </a:effectLst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270735" y="2514418"/>
            <a:ext cx="3974015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ES_tradnl" sz="72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Optimizar </a:t>
            </a:r>
            <a:endParaRPr lang="es-ES_tradnl" sz="72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2" name="Rectángulo 1"/>
          <p:cNvSpPr/>
          <p:nvPr/>
        </p:nvSpPr>
        <p:spPr>
          <a:xfrm>
            <a:off x="3645212" y="5507187"/>
            <a:ext cx="4483920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es-ES_tradnl" sz="7200" b="1" dirty="0" smtClean="0">
                <a:ln w="10541" cmpd="sng">
                  <a:solidFill>
                    <a:srgbClr val="7D7D7D">
                      <a:tint val="100000"/>
                      <a:shade val="100000"/>
                      <a:satMod val="110000"/>
                    </a:srgbClr>
                  </a:solidFill>
                  <a:prstDash val="solid"/>
                </a:ln>
                <a:gradFill>
                  <a:gsLst>
                    <a:gs pos="0">
                      <a:srgbClr val="FFFFFF">
                        <a:tint val="40000"/>
                        <a:satMod val="250000"/>
                      </a:srgbClr>
                    </a:gs>
                    <a:gs pos="9000">
                      <a:srgbClr val="FFFFFF">
                        <a:tint val="52000"/>
                        <a:satMod val="300000"/>
                      </a:srgbClr>
                    </a:gs>
                    <a:gs pos="50000">
                      <a:srgbClr val="FFFFFF">
                        <a:shade val="20000"/>
                        <a:satMod val="300000"/>
                      </a:srgbClr>
                    </a:gs>
                    <a:gs pos="79000">
                      <a:srgbClr val="FFFFFF">
                        <a:tint val="52000"/>
                        <a:satMod val="300000"/>
                      </a:srgbClr>
                    </a:gs>
                    <a:gs pos="100000">
                      <a:srgbClr val="FFFFFF">
                        <a:tint val="40000"/>
                        <a:satMod val="250000"/>
                      </a:srgbClr>
                    </a:gs>
                  </a:gsLst>
                  <a:lin ang="5400000"/>
                </a:gradFill>
              </a:rPr>
              <a:t>Separación</a:t>
            </a:r>
            <a:endParaRPr lang="es-ES_tradnl" sz="7200" b="1" dirty="0">
              <a:ln w="50800"/>
              <a:solidFill>
                <a:schemeClr val="bg1">
                  <a:shade val="50000"/>
                </a:schemeClr>
              </a:solidFill>
            </a:endParaRPr>
          </a:p>
        </p:txBody>
      </p:sp>
      <p:sp>
        <p:nvSpPr>
          <p:cNvPr id="3" name="Rectángulo 2"/>
          <p:cNvSpPr/>
          <p:nvPr/>
        </p:nvSpPr>
        <p:spPr>
          <a:xfrm>
            <a:off x="4636158" y="3236099"/>
            <a:ext cx="4598434" cy="120032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s-ES_tradnl" sz="7200" b="1" dirty="0" smtClean="0">
                <a:ln w="17780" cmpd="sng">
                  <a:solidFill>
                    <a:schemeClr val="accent1">
                      <a:tint val="3000"/>
                    </a:schemeClr>
                  </a:solidFill>
                  <a:prstDash val="solid"/>
                  <a:miter lim="800000"/>
                </a:ln>
                <a:gradFill>
                  <a:gsLst>
                    <a:gs pos="10000">
                      <a:schemeClr val="accent1">
                        <a:tint val="63000"/>
                        <a:sat val="105000"/>
                      </a:schemeClr>
                    </a:gs>
                    <a:gs pos="90000">
                      <a:schemeClr val="accent1">
                        <a:shade val="50000"/>
                        <a:satMod val="100000"/>
                      </a:schemeClr>
                    </a:gs>
                  </a:gsLst>
                  <a:lin ang="5400000"/>
                </a:gradFill>
                <a:effectLst>
                  <a:outerShdw blurRad="55000" dist="50800" dir="5400000" algn="tl">
                    <a:srgbClr val="000000">
                      <a:alpha val="33000"/>
                    </a:srgbClr>
                  </a:outerShdw>
                </a:effectLst>
              </a:rPr>
              <a:t>Atomicidad</a:t>
            </a:r>
            <a:endParaRPr lang="es-ES_tradnl" sz="72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665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Algunas “leyes”</a:t>
            </a:r>
          </a:p>
          <a:p>
            <a:pPr algn="just"/>
            <a:endParaRPr lang="es-ES" sz="3200" b="1" dirty="0"/>
          </a:p>
          <a:p>
            <a:pPr algn="just"/>
            <a:r>
              <a:rPr lang="es-ES" sz="2000" b="1" dirty="0" smtClean="0"/>
              <a:t>Ley de Moore: Número de transistores se dobla aproximadamente cada dos años  (18 meses)– Consumo de energía</a:t>
            </a:r>
          </a:p>
          <a:p>
            <a:pPr algn="just"/>
            <a:endParaRPr lang="es-ES" sz="2000" b="1" dirty="0"/>
          </a:p>
          <a:p>
            <a:pPr algn="just"/>
            <a:r>
              <a:rPr lang="es-ES" sz="2000" b="1" dirty="0" smtClean="0"/>
              <a:t>Ley de </a:t>
            </a:r>
            <a:r>
              <a:rPr lang="es-ES" sz="2000" b="1" dirty="0" err="1" smtClean="0"/>
              <a:t>Gilder</a:t>
            </a:r>
            <a:r>
              <a:rPr lang="es-ES" sz="2000" b="1" dirty="0" smtClean="0"/>
              <a:t>: Capacidad de comunicación se dobla cada 6 meses (Internet </a:t>
            </a:r>
            <a:r>
              <a:rPr lang="es-ES" sz="2000" b="1" dirty="0" err="1" smtClean="0"/>
              <a:t>backbone</a:t>
            </a:r>
            <a:r>
              <a:rPr lang="es-ES" sz="2000" b="1" dirty="0" smtClean="0"/>
              <a:t>)</a:t>
            </a:r>
          </a:p>
          <a:p>
            <a:pPr algn="just"/>
            <a:endParaRPr lang="es-ES" sz="2000" b="1" dirty="0"/>
          </a:p>
          <a:p>
            <a:pPr algn="just"/>
            <a:r>
              <a:rPr lang="es-ES" sz="2000" b="1" dirty="0" smtClean="0"/>
              <a:t>Ley de </a:t>
            </a:r>
            <a:r>
              <a:rPr lang="es-ES" sz="2000" b="1" dirty="0" err="1" smtClean="0"/>
              <a:t>Nielsen</a:t>
            </a:r>
            <a:r>
              <a:rPr lang="es-ES" sz="2000" b="1" dirty="0" smtClean="0"/>
              <a:t>: Velocidad de conexión se dobla cada 21 meses (redes hogareñas)</a:t>
            </a:r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3871228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Taxonomía Flynn</a:t>
            </a: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6089" y="2249151"/>
            <a:ext cx="4495800" cy="35814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95527" y="5801760"/>
            <a:ext cx="587728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http://</a:t>
            </a:r>
            <a:r>
              <a:rPr lang="en-US" sz="1200" dirty="0" err="1" smtClean="0"/>
              <a:t>users.cis.fiu.edu</a:t>
            </a:r>
            <a:r>
              <a:rPr lang="en-US" sz="1200" dirty="0" smtClean="0"/>
              <a:t>/~</a:t>
            </a:r>
            <a:r>
              <a:rPr lang="en-US" sz="1200" dirty="0" err="1" smtClean="0"/>
              <a:t>prabakar</a:t>
            </a:r>
            <a:r>
              <a:rPr lang="en-US" sz="1200" dirty="0" smtClean="0"/>
              <a:t>/cda4101/Common/notes/lecture03.html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2424398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WhatIsG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010400" cy="3603477"/>
          </a:xfrm>
          <a:prstGeom prst="rect">
            <a:avLst/>
          </a:prstGeom>
        </p:spPr>
      </p:pic>
      <p:sp>
        <p:nvSpPr>
          <p:cNvPr id="3" name="Llamada ovalada 2"/>
          <p:cNvSpPr/>
          <p:nvPr/>
        </p:nvSpPr>
        <p:spPr bwMode="auto">
          <a:xfrm>
            <a:off x="6248400" y="1371600"/>
            <a:ext cx="1981200" cy="609600"/>
          </a:xfrm>
          <a:prstGeom prst="wedgeEllipseCallout">
            <a:avLst>
              <a:gd name="adj1" fmla="val -42717"/>
              <a:gd name="adj2" fmla="val 82828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Compartición de recursos</a:t>
            </a:r>
          </a:p>
        </p:txBody>
      </p:sp>
      <p:sp>
        <p:nvSpPr>
          <p:cNvPr id="5" name="Llamada ovalada 4"/>
          <p:cNvSpPr/>
          <p:nvPr/>
        </p:nvSpPr>
        <p:spPr bwMode="auto">
          <a:xfrm>
            <a:off x="7129016" y="3200400"/>
            <a:ext cx="1981200" cy="533400"/>
          </a:xfrm>
          <a:prstGeom prst="wedgeEllipseCallout">
            <a:avLst>
              <a:gd name="adj1" fmla="val -51316"/>
              <a:gd name="adj2" fmla="val 77020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ES" sz="1400" dirty="0" smtClean="0">
                <a:solidFill>
                  <a:srgbClr val="000000"/>
                </a:solidFill>
                <a:latin typeface="Arial" charset="0"/>
                <a:ea typeface="SimSun" charset="-122"/>
              </a:rPr>
              <a:t>Transparencia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6" name="Llamada ovalada 5"/>
          <p:cNvSpPr/>
          <p:nvPr/>
        </p:nvSpPr>
        <p:spPr bwMode="auto">
          <a:xfrm>
            <a:off x="3886200" y="5791200"/>
            <a:ext cx="1981200" cy="533400"/>
          </a:xfrm>
          <a:prstGeom prst="wedgeEllipseCallout">
            <a:avLst>
              <a:gd name="adj1" fmla="val -8319"/>
              <a:gd name="adj2" fmla="val -111735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Distribución</a:t>
            </a:r>
          </a:p>
        </p:txBody>
      </p:sp>
      <p:sp>
        <p:nvSpPr>
          <p:cNvPr id="7" name="Llamada ovalada 6"/>
          <p:cNvSpPr/>
          <p:nvPr/>
        </p:nvSpPr>
        <p:spPr bwMode="auto">
          <a:xfrm>
            <a:off x="1600200" y="1219200"/>
            <a:ext cx="2209800" cy="914400"/>
          </a:xfrm>
          <a:prstGeom prst="wedgeEllipseCallout">
            <a:avLst>
              <a:gd name="adj1" fmla="val 20768"/>
              <a:gd name="adj2" fmla="val 71697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Confiabilidad / Tolerancia a fallos</a:t>
            </a:r>
          </a:p>
        </p:txBody>
      </p:sp>
      <p:sp>
        <p:nvSpPr>
          <p:cNvPr id="8" name="Llamada ovalada 7"/>
          <p:cNvSpPr/>
          <p:nvPr/>
        </p:nvSpPr>
        <p:spPr bwMode="auto">
          <a:xfrm>
            <a:off x="381000" y="3352800"/>
            <a:ext cx="1981200" cy="533400"/>
          </a:xfrm>
          <a:prstGeom prst="wedgeEllipseCallout">
            <a:avLst>
              <a:gd name="adj1" fmla="val 40151"/>
              <a:gd name="adj2" fmla="val 82828"/>
            </a:avLst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Escalabilidad</a:t>
            </a:r>
          </a:p>
        </p:txBody>
      </p:sp>
      <p:sp>
        <p:nvSpPr>
          <p:cNvPr id="9" name="CuadroTexto 8"/>
          <p:cNvSpPr txBox="1"/>
          <p:nvPr/>
        </p:nvSpPr>
        <p:spPr>
          <a:xfrm>
            <a:off x="4953000" y="5029200"/>
            <a:ext cx="35814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200" dirty="0">
                <a:solidFill>
                  <a:srgbClr val="000000"/>
                </a:solidFill>
              </a:rPr>
              <a:t>http://</a:t>
            </a:r>
            <a:r>
              <a:rPr lang="pl-PL" sz="1200" dirty="0" err="1">
                <a:solidFill>
                  <a:srgbClr val="000000"/>
                </a:solidFill>
              </a:rPr>
              <a:t>www.gridcafe.org</a:t>
            </a:r>
            <a:r>
              <a:rPr lang="pl-PL" sz="1200" dirty="0">
                <a:solidFill>
                  <a:srgbClr val="000000"/>
                </a:solidFill>
              </a:rPr>
              <a:t>/grid-in-30-sec.html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19810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Computación de alto rendimiento, altas prestaciones, HPC</a:t>
            </a:r>
            <a:endParaRPr lang="es-ES" sz="3200" b="1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0" y="2290800"/>
            <a:ext cx="4572000" cy="3048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723481" y="5819152"/>
            <a:ext cx="71705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i="1" dirty="0" smtClean="0"/>
              <a:t>Utilizar apropiadamente los recursos computacionales asociados a una plataforma con el objetivo de optimizar la ejecución de una aplicación informática</a:t>
            </a:r>
            <a:endParaRPr lang="es-ES" i="1" dirty="0"/>
          </a:p>
        </p:txBody>
      </p:sp>
      <p:sp>
        <p:nvSpPr>
          <p:cNvPr id="7" name="Rectángulo 6"/>
          <p:cNvSpPr/>
          <p:nvPr/>
        </p:nvSpPr>
        <p:spPr>
          <a:xfrm>
            <a:off x="723481" y="5354875"/>
            <a:ext cx="77653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nl-NL" sz="1200" dirty="0" smtClean="0"/>
              <a:t>http://</a:t>
            </a:r>
            <a:r>
              <a:rPr lang="nl-NL" sz="1200" dirty="0" err="1" smtClean="0"/>
              <a:t>www.meetup.com</a:t>
            </a:r>
            <a:r>
              <a:rPr lang="nl-NL" sz="1200" dirty="0" smtClean="0"/>
              <a:t>/HPC-GPU-Supercomputing-Group-of-Paris-</a:t>
            </a:r>
            <a:r>
              <a:rPr lang="nl-NL" sz="1200" dirty="0" err="1" smtClean="0"/>
              <a:t>Meetup</a:t>
            </a:r>
            <a:r>
              <a:rPr lang="nl-NL" sz="1200" dirty="0" smtClean="0"/>
              <a:t>/</a:t>
            </a:r>
            <a:endParaRPr lang="es-ES" sz="1200" dirty="0"/>
          </a:p>
        </p:txBody>
      </p:sp>
    </p:spTree>
    <p:extLst>
      <p:ext uri="{BB962C8B-B14F-4D97-AF65-F5344CB8AC3E}">
        <p14:creationId xmlns:p14="http://schemas.microsoft.com/office/powerpoint/2010/main" val="1015169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Cluste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0900"/>
            <a:ext cx="9144000" cy="5153476"/>
          </a:xfrm>
          <a:prstGeom prst="rect">
            <a:avLst/>
          </a:prstGeom>
        </p:spPr>
      </p:pic>
      <p:sp>
        <p:nvSpPr>
          <p:cNvPr id="4" name="CuadroTexto 3"/>
          <p:cNvSpPr txBox="1"/>
          <p:nvPr/>
        </p:nvSpPr>
        <p:spPr>
          <a:xfrm>
            <a:off x="2057400" y="6248400"/>
            <a:ext cx="4876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intellectualventureslab.com</a:t>
            </a:r>
            <a:r>
              <a:rPr lang="en-US" sz="1200" dirty="0">
                <a:solidFill>
                  <a:srgbClr val="000000"/>
                </a:solidFill>
              </a:rPr>
              <a:t>/?p=536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90600" y="2819400"/>
            <a:ext cx="718185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chemeClr val="bg1"/>
                </a:solidFill>
                <a:latin typeface="Calibri" pitchFamily="34" charset="0"/>
              </a:rPr>
              <a:t>Tecnologías asociadas</a:t>
            </a:r>
            <a:endParaRPr lang="es-CO" sz="3600" b="1" dirty="0">
              <a:solidFill>
                <a:schemeClr val="bg1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887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263160" y="2841749"/>
            <a:ext cx="388084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Cluster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75"/>
            <a:ext cx="5143500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228096" y="6211669"/>
            <a:ext cx="472373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http://</a:t>
            </a:r>
            <a:r>
              <a:rPr lang="en-US" dirty="0" err="1" smtClean="0">
                <a:solidFill>
                  <a:srgbClr val="FFFFFF"/>
                </a:solidFill>
              </a:rPr>
              <a:t>www.ks.uiuc.edu</a:t>
            </a:r>
            <a:r>
              <a:rPr lang="en-US" dirty="0" smtClean="0">
                <a:solidFill>
                  <a:srgbClr val="FFFFFF"/>
                </a:solidFill>
              </a:rPr>
              <a:t>/Development/Computers/Cluster/</a:t>
            </a:r>
            <a:r>
              <a:rPr lang="en-US" dirty="0" err="1" smtClean="0">
                <a:solidFill>
                  <a:srgbClr val="FFFFFF"/>
                </a:solidFill>
              </a:rPr>
              <a:t>ariel.html</a:t>
            </a:r>
            <a:endParaRPr lang="es-E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10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i="1" dirty="0" smtClean="0"/>
              <a:t>Integración de computadores utilizando una red LAN con el objetivo de ofrecer mayores capacidades de procesamiento que las presentes en una sola máquina  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458235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819" y="846138"/>
            <a:ext cx="8229600" cy="1143000"/>
          </a:xfrm>
        </p:spPr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/>
              <a:t>Leonardo Camargo Forero, M.Sc </a:t>
            </a:r>
          </a:p>
          <a:p>
            <a:pPr marL="0" indent="0">
              <a:buNone/>
            </a:pPr>
            <a:r>
              <a:rPr lang="es-ES" sz="2800" dirty="0" smtClean="0"/>
              <a:t>Asistente de investigación – </a:t>
            </a:r>
            <a:r>
              <a:rPr lang="es-ES" sz="2800" smtClean="0"/>
              <a:t>Computación Científica</a:t>
            </a:r>
          </a:p>
          <a:p>
            <a:pPr marL="0" indent="0">
              <a:buNone/>
            </a:pPr>
            <a:r>
              <a:rPr lang="es-ES" sz="2800" smtClean="0"/>
              <a:t>Centro </a:t>
            </a:r>
            <a:r>
              <a:rPr lang="es-ES" sz="2800" dirty="0" smtClean="0"/>
              <a:t>de Bioinformática y Biología Computacional. Ecoparque los Yarumos</a:t>
            </a:r>
            <a:r>
              <a:rPr lang="es-ES" sz="2800" dirty="0"/>
              <a:t> </a:t>
            </a:r>
            <a:r>
              <a:rPr lang="es-ES" sz="2800" dirty="0" smtClean="0"/>
              <a:t>- Ed. BIOS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>
                <a:hlinkClick r:id="rId3"/>
              </a:rPr>
              <a:t>leonardo.camargo@ucaldas.edu.co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1" y="2831915"/>
            <a:ext cx="1247816" cy="176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5419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3 CuadroTexto"/>
          <p:cNvSpPr txBox="1"/>
          <p:nvPr/>
        </p:nvSpPr>
        <p:spPr>
          <a:xfrm>
            <a:off x="1447800" y="1611868"/>
            <a:ext cx="4217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1"/>
                </a:solidFill>
              </a:rPr>
              <a:t>Arquitectura General</a:t>
            </a:r>
            <a:endParaRPr lang="en-US" sz="3200" b="1" dirty="0">
              <a:solidFill>
                <a:schemeClr val="tx1"/>
              </a:solidFill>
            </a:endParaRPr>
          </a:p>
        </p:txBody>
      </p:sp>
      <p:sp>
        <p:nvSpPr>
          <p:cNvPr id="27" name="CuadroTexto 26"/>
          <p:cNvSpPr txBox="1"/>
          <p:nvPr/>
        </p:nvSpPr>
        <p:spPr>
          <a:xfrm>
            <a:off x="1445191" y="2475551"/>
            <a:ext cx="2733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smtClean="0"/>
              <a:t>Nodo maestro, </a:t>
            </a:r>
            <a:r>
              <a:rPr lang="es-ES" b="1" dirty="0"/>
              <a:t>F</a:t>
            </a:r>
            <a:r>
              <a:rPr lang="es-ES" b="1" dirty="0" smtClean="0"/>
              <a:t>rontend</a:t>
            </a:r>
            <a:endParaRPr lang="es-ES" b="1" dirty="0"/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995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168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5114" y="3796288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31" name="CuadroTexto 30"/>
          <p:cNvSpPr txBox="1"/>
          <p:nvPr/>
        </p:nvSpPr>
        <p:spPr>
          <a:xfrm>
            <a:off x="4256296" y="3297449"/>
            <a:ext cx="3209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smtClean="0"/>
              <a:t>Nodos de cómputo, esclavos</a:t>
            </a:r>
            <a:endParaRPr lang="es-ES" b="1" dirty="0"/>
          </a:p>
        </p:txBody>
      </p:sp>
      <p:cxnSp>
        <p:nvCxnSpPr>
          <p:cNvPr id="33" name="Conector recto de flecha 32"/>
          <p:cNvCxnSpPr/>
          <p:nvPr/>
        </p:nvCxnSpPr>
        <p:spPr>
          <a:xfrm flipV="1">
            <a:off x="2090057" y="5545878"/>
            <a:ext cx="5192988" cy="1607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de flecha 34"/>
          <p:cNvCxnSpPr>
            <a:stCxn id="4" idx="2"/>
          </p:cNvCxnSpPr>
          <p:nvPr/>
        </p:nvCxnSpPr>
        <p:spPr>
          <a:xfrm>
            <a:off x="2592409" y="4594264"/>
            <a:ext cx="0" cy="82301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de flecha 36"/>
          <p:cNvCxnSpPr/>
          <p:nvPr/>
        </p:nvCxnSpPr>
        <p:spPr>
          <a:xfrm>
            <a:off x="4256296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de flecha 39"/>
          <p:cNvCxnSpPr/>
          <p:nvPr/>
        </p:nvCxnSpPr>
        <p:spPr>
          <a:xfrm>
            <a:off x="5100023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ector recto de flecha 40"/>
          <p:cNvCxnSpPr/>
          <p:nvPr/>
        </p:nvCxnSpPr>
        <p:spPr>
          <a:xfrm>
            <a:off x="5968200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ector recto de flecha 41"/>
          <p:cNvCxnSpPr/>
          <p:nvPr/>
        </p:nvCxnSpPr>
        <p:spPr>
          <a:xfrm>
            <a:off x="6820300" y="4907414"/>
            <a:ext cx="0" cy="509863"/>
          </a:xfrm>
          <a:prstGeom prst="straightConnector1">
            <a:avLst/>
          </a:prstGeom>
          <a:ln>
            <a:solidFill>
              <a:srgbClr val="000000"/>
            </a:solidFill>
            <a:headEnd type="arrow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/>
          <p:cNvSpPr txBox="1"/>
          <p:nvPr/>
        </p:nvSpPr>
        <p:spPr>
          <a:xfrm>
            <a:off x="7337216" y="5320827"/>
            <a:ext cx="926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9177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>
          <a:xfrm>
            <a:off x="7031038" y="6597650"/>
            <a:ext cx="1905000" cy="241300"/>
          </a:xfrm>
        </p:spPr>
        <p:txBody>
          <a:bodyPr/>
          <a:lstStyle/>
          <a:p>
            <a:pPr>
              <a:defRPr/>
            </a:pPr>
            <a:fld id="{7297A93B-F075-0C44-905B-92F37F54C1AD}" type="slidenum">
              <a:rPr lang="fr-FR"/>
              <a:pPr>
                <a:defRPr/>
              </a:pPr>
              <a:t>21</a:t>
            </a:fld>
            <a:endParaRPr lang="fr-FR"/>
          </a:p>
        </p:txBody>
      </p:sp>
      <p:sp>
        <p:nvSpPr>
          <p:cNvPr id="5" name="Rectangle 36"/>
          <p:cNvSpPr>
            <a:spLocks noChangeArrowheads="1"/>
          </p:cNvSpPr>
          <p:nvPr/>
        </p:nvSpPr>
        <p:spPr bwMode="auto">
          <a:xfrm>
            <a:off x="1476375" y="1628775"/>
            <a:ext cx="1296988" cy="3671888"/>
          </a:xfrm>
          <a:prstGeom prst="rect">
            <a:avLst/>
          </a:prstGeom>
          <a:gradFill rotWithShape="1">
            <a:gsLst>
              <a:gs pos="0">
                <a:srgbClr val="F5A0FE"/>
              </a:gs>
              <a:gs pos="100000">
                <a:srgbClr val="F5A0FE">
                  <a:gamma/>
                  <a:tint val="15686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6" name="Rectangle 35"/>
          <p:cNvSpPr>
            <a:spLocks noChangeArrowheads="1"/>
          </p:cNvSpPr>
          <p:nvPr/>
        </p:nvSpPr>
        <p:spPr bwMode="auto">
          <a:xfrm>
            <a:off x="1331913" y="1844675"/>
            <a:ext cx="1296987" cy="3600450"/>
          </a:xfrm>
          <a:prstGeom prst="rect">
            <a:avLst/>
          </a:prstGeom>
          <a:gradFill rotWithShape="1">
            <a:gsLst>
              <a:gs pos="0">
                <a:srgbClr val="F5A0FE"/>
              </a:gs>
              <a:gs pos="100000">
                <a:srgbClr val="F5A0FE">
                  <a:gamma/>
                  <a:shade val="46275"/>
                  <a:invGamma/>
                </a:srgbClr>
              </a:gs>
            </a:gsLst>
            <a:lin ang="5400000" scaled="1"/>
          </a:gradFill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>
                <a:cs typeface="+mn-cs"/>
              </a:rPr>
              <a:t>Frontend</a:t>
            </a:r>
          </a:p>
        </p:txBody>
      </p:sp>
      <p:sp>
        <p:nvSpPr>
          <p:cNvPr id="7" name="Rectangle 42"/>
          <p:cNvSpPr>
            <a:spLocks noChangeArrowheads="1"/>
          </p:cNvSpPr>
          <p:nvPr/>
        </p:nvSpPr>
        <p:spPr bwMode="auto">
          <a:xfrm>
            <a:off x="2700338" y="2060575"/>
            <a:ext cx="1296987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Nodo01</a:t>
            </a:r>
            <a:endParaRPr lang="fr-FR" dirty="0">
              <a:cs typeface="+mn-cs"/>
            </a:endParaRPr>
          </a:p>
        </p:txBody>
      </p:sp>
      <p:sp>
        <p:nvSpPr>
          <p:cNvPr id="8" name="Rectangle 47"/>
          <p:cNvSpPr>
            <a:spLocks noChangeArrowheads="1"/>
          </p:cNvSpPr>
          <p:nvPr/>
        </p:nvSpPr>
        <p:spPr bwMode="auto">
          <a:xfrm>
            <a:off x="1331913" y="5734050"/>
            <a:ext cx="6769100" cy="287338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0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>
                <a:cs typeface="+mn-cs"/>
              </a:rPr>
              <a:t>Local Area Network</a:t>
            </a:r>
          </a:p>
        </p:txBody>
      </p:sp>
      <p:sp>
        <p:nvSpPr>
          <p:cNvPr id="9" name="Rectangle 48"/>
          <p:cNvSpPr>
            <a:spLocks noChangeArrowheads="1"/>
          </p:cNvSpPr>
          <p:nvPr/>
        </p:nvSpPr>
        <p:spPr bwMode="auto">
          <a:xfrm>
            <a:off x="4067175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Nodo02</a:t>
            </a:r>
            <a:endParaRPr lang="fr-FR" dirty="0">
              <a:cs typeface="+mn-cs"/>
            </a:endParaRPr>
          </a:p>
        </p:txBody>
      </p:sp>
      <p:sp>
        <p:nvSpPr>
          <p:cNvPr id="10" name="Rectangle 49"/>
          <p:cNvSpPr>
            <a:spLocks noChangeArrowheads="1"/>
          </p:cNvSpPr>
          <p:nvPr/>
        </p:nvSpPr>
        <p:spPr bwMode="auto">
          <a:xfrm>
            <a:off x="5435600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Nodo03</a:t>
            </a:r>
            <a:endParaRPr lang="fr-FR" dirty="0">
              <a:cs typeface="+mn-cs"/>
            </a:endParaRPr>
          </a:p>
        </p:txBody>
      </p:sp>
      <p:sp>
        <p:nvSpPr>
          <p:cNvPr id="11" name="Rectangle 50"/>
          <p:cNvSpPr>
            <a:spLocks noChangeArrowheads="1"/>
          </p:cNvSpPr>
          <p:nvPr/>
        </p:nvSpPr>
        <p:spPr bwMode="auto">
          <a:xfrm>
            <a:off x="6804025" y="2060575"/>
            <a:ext cx="1296988" cy="3384550"/>
          </a:xfrm>
          <a:prstGeom prst="rect">
            <a:avLst/>
          </a:prstGeom>
          <a:gradFill rotWithShape="1">
            <a:gsLst>
              <a:gs pos="0">
                <a:srgbClr val="A4B4FA">
                  <a:gamma/>
                  <a:shade val="46275"/>
                  <a:invGamma/>
                </a:srgbClr>
              </a:gs>
              <a:gs pos="100000">
                <a:srgbClr val="A4B4FA"/>
              </a:gs>
            </a:gsLst>
            <a:path path="shape">
              <a:fillToRect l="50000" t="50000" r="50000" b="50000"/>
            </a:path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/>
          <a:lstStyle/>
          <a:p>
            <a:pPr algn="ctr">
              <a:defRPr/>
            </a:pPr>
            <a:r>
              <a:rPr lang="fr-FR" dirty="0" smtClean="0">
                <a:cs typeface="+mn-cs"/>
              </a:rPr>
              <a:t>Nodo04</a:t>
            </a:r>
            <a:endParaRPr lang="fr-FR" dirty="0">
              <a:cs typeface="+mn-cs"/>
            </a:endParaRPr>
          </a:p>
        </p:txBody>
      </p:sp>
      <p:sp>
        <p:nvSpPr>
          <p:cNvPr id="12" name="Rectangle 51"/>
          <p:cNvSpPr>
            <a:spLocks noChangeArrowheads="1"/>
          </p:cNvSpPr>
          <p:nvPr/>
        </p:nvSpPr>
        <p:spPr bwMode="auto">
          <a:xfrm>
            <a:off x="1331913" y="4510088"/>
            <a:ext cx="6769100" cy="358775"/>
          </a:xfrm>
          <a:prstGeom prst="rect">
            <a:avLst/>
          </a:prstGeom>
          <a:gradFill rotWithShape="0">
            <a:gsLst>
              <a:gs pos="0">
                <a:srgbClr val="FFFFFF">
                  <a:gamma/>
                  <a:shade val="46275"/>
                  <a:invGamma/>
                </a:srgbClr>
              </a:gs>
              <a:gs pos="100000">
                <a:srgbClr val="FFFFFF"/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200" b="1" dirty="0" err="1" smtClean="0">
                <a:cs typeface="+mn-cs"/>
              </a:rPr>
              <a:t>Sistema</a:t>
            </a:r>
            <a:r>
              <a:rPr lang="fr-FR" sz="1200" b="1" dirty="0" smtClean="0">
                <a:cs typeface="+mn-cs"/>
              </a:rPr>
              <a:t> de </a:t>
            </a:r>
            <a:r>
              <a:rPr lang="fr-FR" sz="1200" b="1" dirty="0" err="1" smtClean="0">
                <a:cs typeface="+mn-cs"/>
              </a:rPr>
              <a:t>archivos</a:t>
            </a:r>
            <a:r>
              <a:rPr lang="fr-FR" sz="1200" b="1" dirty="0" smtClean="0">
                <a:cs typeface="+mn-cs"/>
              </a:rPr>
              <a:t>, </a:t>
            </a:r>
            <a:r>
              <a:rPr lang="fr-FR" sz="1200" b="1" dirty="0" err="1" smtClean="0">
                <a:cs typeface="+mn-cs"/>
              </a:rPr>
              <a:t>Sistema</a:t>
            </a:r>
            <a:r>
              <a:rPr lang="fr-FR" sz="1200" b="1" dirty="0" smtClean="0">
                <a:cs typeface="+mn-cs"/>
              </a:rPr>
              <a:t> de </a:t>
            </a:r>
            <a:r>
              <a:rPr lang="fr-FR" sz="1200" b="1" dirty="0" err="1" smtClean="0">
                <a:cs typeface="+mn-cs"/>
              </a:rPr>
              <a:t>usuarios</a:t>
            </a:r>
            <a:endParaRPr lang="fr-FR" sz="1200" b="1" dirty="0">
              <a:cs typeface="+mn-cs"/>
            </a:endParaRPr>
          </a:p>
        </p:txBody>
      </p:sp>
      <p:sp>
        <p:nvSpPr>
          <p:cNvPr id="13" name="Rectangle 53"/>
          <p:cNvSpPr>
            <a:spLocks noChangeArrowheads="1"/>
          </p:cNvSpPr>
          <p:nvPr/>
        </p:nvSpPr>
        <p:spPr bwMode="auto">
          <a:xfrm>
            <a:off x="2700338" y="4005263"/>
            <a:ext cx="5400675" cy="287337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200" b="1" dirty="0" err="1" smtClean="0">
                <a:cs typeface="+mn-cs"/>
              </a:rPr>
              <a:t>Aplicaciones</a:t>
            </a:r>
            <a:r>
              <a:rPr lang="fr-FR" sz="1200" b="1" dirty="0" smtClean="0">
                <a:cs typeface="+mn-cs"/>
              </a:rPr>
              <a:t> (MPI, etc.)</a:t>
            </a:r>
            <a:endParaRPr lang="fr-FR" sz="1200" b="1" dirty="0">
              <a:cs typeface="+mn-cs"/>
            </a:endParaRPr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>
            <a:off x="2627313" y="4508500"/>
            <a:ext cx="0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15" name="Rectangle 56"/>
          <p:cNvSpPr>
            <a:spLocks noChangeArrowheads="1"/>
          </p:cNvSpPr>
          <p:nvPr/>
        </p:nvSpPr>
        <p:spPr bwMode="auto">
          <a:xfrm>
            <a:off x="1331913" y="5013325"/>
            <a:ext cx="6769100" cy="358775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8627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 err="1" smtClean="0">
                <a:cs typeface="+mn-cs"/>
              </a:rPr>
              <a:t>Sistema</a:t>
            </a:r>
            <a:r>
              <a:rPr lang="fr-FR" sz="1400" b="1" dirty="0" smtClean="0">
                <a:cs typeface="+mn-cs"/>
              </a:rPr>
              <a:t> </a:t>
            </a:r>
            <a:r>
              <a:rPr lang="fr-FR" sz="1400" b="1" dirty="0" err="1" smtClean="0">
                <a:cs typeface="+mn-cs"/>
              </a:rPr>
              <a:t>operativo</a:t>
            </a:r>
            <a:endParaRPr lang="fr-FR" sz="1400" b="1" dirty="0">
              <a:cs typeface="+mn-cs"/>
            </a:endParaRPr>
          </a:p>
        </p:txBody>
      </p:sp>
      <p:sp>
        <p:nvSpPr>
          <p:cNvPr id="16" name="Rectangle 57"/>
          <p:cNvSpPr>
            <a:spLocks noChangeArrowheads="1"/>
          </p:cNvSpPr>
          <p:nvPr/>
        </p:nvSpPr>
        <p:spPr bwMode="auto">
          <a:xfrm>
            <a:off x="1331913" y="2781300"/>
            <a:ext cx="6769100" cy="792163"/>
          </a:xfrm>
          <a:prstGeom prst="rect">
            <a:avLst/>
          </a:prstGeom>
          <a:gradFill rotWithShape="1">
            <a:gsLst>
              <a:gs pos="0">
                <a:schemeClr val="bg2"/>
              </a:gs>
              <a:gs pos="100000">
                <a:schemeClr val="bg2">
                  <a:gamma/>
                  <a:tint val="22353"/>
                  <a:invGamma/>
                </a:scheme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>
              <a:defRPr/>
            </a:pPr>
            <a:r>
              <a:rPr lang="fr-FR" sz="1400" b="1" dirty="0" err="1" smtClean="0">
                <a:cs typeface="+mn-cs"/>
              </a:rPr>
              <a:t>Manejador</a:t>
            </a:r>
            <a:r>
              <a:rPr lang="fr-FR" sz="1400" b="1" dirty="0" smtClean="0">
                <a:cs typeface="+mn-cs"/>
              </a:rPr>
              <a:t> de </a:t>
            </a:r>
            <a:r>
              <a:rPr lang="fr-FR" sz="1400" b="1" dirty="0" err="1" smtClean="0">
                <a:cs typeface="+mn-cs"/>
              </a:rPr>
              <a:t>Recursos</a:t>
            </a:r>
            <a:r>
              <a:rPr lang="fr-FR" sz="1400" b="1" dirty="0" smtClean="0">
                <a:cs typeface="+mn-cs"/>
              </a:rPr>
              <a:t>/Calendarizador</a:t>
            </a:r>
            <a:endParaRPr lang="fr-FR" sz="1400" b="1" dirty="0">
              <a:cs typeface="+mn-cs"/>
            </a:endParaRPr>
          </a:p>
        </p:txBody>
      </p:sp>
      <p:sp>
        <p:nvSpPr>
          <p:cNvPr id="17" name="Line 58"/>
          <p:cNvSpPr>
            <a:spLocks noChangeShapeType="1"/>
          </p:cNvSpPr>
          <p:nvPr/>
        </p:nvSpPr>
        <p:spPr bwMode="auto">
          <a:xfrm>
            <a:off x="2627313" y="2781300"/>
            <a:ext cx="0" cy="7921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s-ES">
              <a:cs typeface="+mn-cs"/>
            </a:endParaRPr>
          </a:p>
        </p:txBody>
      </p:sp>
      <p:sp>
        <p:nvSpPr>
          <p:cNvPr id="18" name="Rectangle 60"/>
          <p:cNvSpPr>
            <a:spLocks noGrp="1" noChangeArrowheads="1"/>
          </p:cNvSpPr>
          <p:nvPr>
            <p:ph type="title"/>
          </p:nvPr>
        </p:nvSpPr>
        <p:spPr>
          <a:xfrm>
            <a:off x="715963" y="458788"/>
            <a:ext cx="7994650" cy="882650"/>
          </a:xfrm>
          <a:noFill/>
        </p:spPr>
        <p:txBody>
          <a:bodyPr/>
          <a:lstStyle/>
          <a:p>
            <a:pPr eaLnBrk="1" hangingPunct="1"/>
            <a:r>
              <a:rPr lang="fr-FR" dirty="0" smtClean="0">
                <a:latin typeface="Arial" charset="0"/>
                <a:ea typeface="ヒラギノ角ゴ Pro W3" charset="0"/>
                <a:cs typeface="ヒラギノ角ゴ Pro W3" charset="0"/>
              </a:rPr>
              <a:t>Arquitectura general</a:t>
            </a:r>
            <a:endParaRPr lang="fr-FR" dirty="0">
              <a:latin typeface="Arial" charset="0"/>
              <a:ea typeface="ヒラギノ角ゴ Pro W3" charset="0"/>
              <a:cs typeface="ヒラギノ角ゴ Pro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234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gridcomputing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5575"/>
            <a:ext cx="6019800" cy="54864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0" y="6451972"/>
            <a:ext cx="5791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1200" dirty="0">
                <a:solidFill>
                  <a:srgbClr val="000000"/>
                </a:solidFill>
              </a:rPr>
              <a:t>http://</a:t>
            </a:r>
            <a:r>
              <a:rPr lang="pl-PL" sz="1200" dirty="0" err="1">
                <a:solidFill>
                  <a:srgbClr val="000000"/>
                </a:solidFill>
              </a:rPr>
              <a:t>www.adarshpatil.com</a:t>
            </a:r>
            <a:r>
              <a:rPr lang="pl-PL" sz="1200" dirty="0">
                <a:solidFill>
                  <a:srgbClr val="000000"/>
                </a:solidFill>
              </a:rPr>
              <a:t>/</a:t>
            </a:r>
            <a:r>
              <a:rPr lang="pl-PL" sz="1200" dirty="0" err="1">
                <a:solidFill>
                  <a:srgbClr val="000000"/>
                </a:solidFill>
              </a:rPr>
              <a:t>newsite</a:t>
            </a:r>
            <a:r>
              <a:rPr lang="pl-PL" sz="1200" dirty="0">
                <a:solidFill>
                  <a:srgbClr val="000000"/>
                </a:solidFill>
              </a:rPr>
              <a:t>/</a:t>
            </a:r>
            <a:r>
              <a:rPr lang="pl-PL" sz="1200" dirty="0" err="1">
                <a:solidFill>
                  <a:srgbClr val="000000"/>
                </a:solidFill>
              </a:rPr>
              <a:t>grid.htm</a:t>
            </a:r>
            <a:endParaRPr lang="es-ES" sz="1200" dirty="0">
              <a:solidFill>
                <a:srgbClr val="000000"/>
              </a:solidFill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321607" y="3034874"/>
            <a:ext cx="3478907" cy="9218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5400" b="1" dirty="0" smtClean="0">
                <a:latin typeface="Calibri" pitchFamily="34" charset="0"/>
              </a:rPr>
              <a:t>Grid</a:t>
            </a:r>
            <a:endParaRPr lang="es-CO" sz="5400" b="1" dirty="0"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444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i="1" dirty="0" smtClean="0"/>
              <a:t>Unión de Clusters de computadores, recursos computacionales, datos, grupos de investigación, científicos, etc., distribuidos geográficamente y conectados mediante redes WAN</a:t>
            </a:r>
            <a:endParaRPr lang="es-ES" sz="3200" i="1" dirty="0"/>
          </a:p>
        </p:txBody>
      </p:sp>
    </p:spTree>
    <p:extLst>
      <p:ext uri="{BB962C8B-B14F-4D97-AF65-F5344CB8AC3E}">
        <p14:creationId xmlns:p14="http://schemas.microsoft.com/office/powerpoint/2010/main" val="367880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06" y="240574"/>
            <a:ext cx="4349903" cy="309798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151255" y="3504351"/>
            <a:ext cx="32239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de-DE" sz="1400" dirty="0"/>
              <a:t>https://</a:t>
            </a:r>
            <a:r>
              <a:rPr lang="de-DE" sz="1400" dirty="0" err="1"/>
              <a:t>espace.cern.ch</a:t>
            </a:r>
            <a:r>
              <a:rPr lang="de-DE" sz="1400" dirty="0"/>
              <a:t>/CRSS/</a:t>
            </a:r>
            <a:r>
              <a:rPr lang="de-DE" sz="1400" dirty="0" err="1"/>
              <a:t>default.aspx</a:t>
            </a:r>
            <a:endParaRPr lang="es-ES" sz="1400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9" y="3504351"/>
            <a:ext cx="4131882" cy="3098912"/>
          </a:xfrm>
          <a:prstGeom prst="rect">
            <a:avLst/>
          </a:prstGeom>
        </p:spPr>
      </p:pic>
      <p:sp>
        <p:nvSpPr>
          <p:cNvPr id="7" name="Rectángulo 6"/>
          <p:cNvSpPr/>
          <p:nvPr/>
        </p:nvSpPr>
        <p:spPr>
          <a:xfrm>
            <a:off x="4503830" y="625473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nl-NL" sz="1400" dirty="0"/>
              <a:t>http://</a:t>
            </a:r>
            <a:r>
              <a:rPr lang="nl-NL" sz="1400" dirty="0" err="1"/>
              <a:t>linkworxseo.wordpress.com</a:t>
            </a:r>
            <a:r>
              <a:rPr lang="nl-NL" sz="1400" dirty="0"/>
              <a:t>/2012/05/01/</a:t>
            </a:r>
            <a:r>
              <a:rPr lang="nl-NL" sz="1400" dirty="0" err="1"/>
              <a:t>choosing</a:t>
            </a:r>
            <a:r>
              <a:rPr lang="nl-NL" sz="1400" dirty="0"/>
              <a:t>-</a:t>
            </a:r>
            <a:r>
              <a:rPr lang="nl-NL" sz="1400" dirty="0" err="1"/>
              <a:t>an</a:t>
            </a:r>
            <a:r>
              <a:rPr lang="nl-NL" sz="1400" dirty="0"/>
              <a:t>-</a:t>
            </a:r>
            <a:r>
              <a:rPr lang="nl-NL" sz="1400" dirty="0" err="1"/>
              <a:t>seo</a:t>
            </a:r>
            <a:r>
              <a:rPr lang="nl-NL" sz="1400" dirty="0"/>
              <a:t>-company-</a:t>
            </a:r>
            <a:r>
              <a:rPr lang="nl-NL" sz="1400" dirty="0" err="1"/>
              <a:t>for</a:t>
            </a:r>
            <a:r>
              <a:rPr lang="nl-NL" sz="1400" dirty="0"/>
              <a:t>-a-new-website/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3921237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35394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Motivaciones</a:t>
            </a:r>
          </a:p>
          <a:p>
            <a:pPr algn="just"/>
            <a:endParaRPr lang="es-ES" sz="3200" b="1" dirty="0" smtClean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Unir recursos (Almacenamiento, poder de cómputo, redes, software, datos)</a:t>
            </a:r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Usuarios distribuidos (Organizaciones virtuales) </a:t>
            </a:r>
            <a:endParaRPr lang="es-ES" sz="2400" dirty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Compartir, optimizar esfuerzos</a:t>
            </a:r>
            <a:endParaRPr lang="es-ES" sz="2400" dirty="0"/>
          </a:p>
          <a:p>
            <a:pPr algn="just"/>
            <a:endParaRPr lang="es-ES" sz="2400" b="1" dirty="0"/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86029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Agrupar 67"/>
          <p:cNvGrpSpPr/>
          <p:nvPr/>
        </p:nvGrpSpPr>
        <p:grpSpPr>
          <a:xfrm>
            <a:off x="1301929" y="3649026"/>
            <a:ext cx="7058300" cy="2946142"/>
            <a:chOff x="1430885" y="3407901"/>
            <a:chExt cx="6897189" cy="3198927"/>
          </a:xfrm>
        </p:grpSpPr>
        <p:grpSp>
          <p:nvGrpSpPr>
            <p:cNvPr id="42" name="Agrupar 41"/>
            <p:cNvGrpSpPr/>
            <p:nvPr/>
          </p:nvGrpSpPr>
          <p:grpSpPr>
            <a:xfrm>
              <a:off x="3885052" y="4019713"/>
              <a:ext cx="1711325" cy="1736725"/>
              <a:chOff x="1659334" y="4238754"/>
              <a:chExt cx="1711325" cy="1736725"/>
            </a:xfrm>
          </p:grpSpPr>
          <p:pic>
            <p:nvPicPr>
              <p:cNvPr id="5" name="Picture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84" y="4397504"/>
                <a:ext cx="642937" cy="908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7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434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8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85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60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20 Rectángulo redondeado"/>
              <p:cNvSpPr>
                <a:spLocks noChangeArrowheads="1"/>
              </p:cNvSpPr>
              <p:nvPr/>
            </p:nvSpPr>
            <p:spPr bwMode="auto">
              <a:xfrm>
                <a:off x="1659334" y="4238754"/>
                <a:ext cx="1711325" cy="1736725"/>
              </a:xfrm>
              <a:prstGeom prst="roundRect">
                <a:avLst>
                  <a:gd name="adj" fmla="val 16667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sp>
          <p:nvSpPr>
            <p:cNvPr id="38" name="Rectángulo redondeado 37"/>
            <p:cNvSpPr/>
            <p:nvPr/>
          </p:nvSpPr>
          <p:spPr>
            <a:xfrm>
              <a:off x="1430885" y="3407901"/>
              <a:ext cx="6897189" cy="3198927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/>
            </a:p>
          </p:txBody>
        </p:sp>
        <p:grpSp>
          <p:nvGrpSpPr>
            <p:cNvPr id="43" name="Agrupar 42"/>
            <p:cNvGrpSpPr/>
            <p:nvPr/>
          </p:nvGrpSpPr>
          <p:grpSpPr>
            <a:xfrm>
              <a:off x="1811734" y="3995120"/>
              <a:ext cx="1711325" cy="1736725"/>
              <a:chOff x="1659334" y="4238754"/>
              <a:chExt cx="1711325" cy="1736725"/>
            </a:xfrm>
          </p:grpSpPr>
          <p:pic>
            <p:nvPicPr>
              <p:cNvPr id="44" name="Picture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84" y="4397504"/>
                <a:ext cx="642937" cy="908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5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434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6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85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47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60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48" name="20 Rectángulo redondeado"/>
              <p:cNvSpPr>
                <a:spLocks noChangeArrowheads="1"/>
              </p:cNvSpPr>
              <p:nvPr/>
            </p:nvSpPr>
            <p:spPr bwMode="auto">
              <a:xfrm>
                <a:off x="1659334" y="4238754"/>
                <a:ext cx="1711325" cy="1736725"/>
              </a:xfrm>
              <a:prstGeom prst="roundRect">
                <a:avLst>
                  <a:gd name="adj" fmla="val 16667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grpSp>
          <p:nvGrpSpPr>
            <p:cNvPr id="49" name="Agrupar 48"/>
            <p:cNvGrpSpPr/>
            <p:nvPr/>
          </p:nvGrpSpPr>
          <p:grpSpPr>
            <a:xfrm>
              <a:off x="5946525" y="3995120"/>
              <a:ext cx="1711325" cy="1736725"/>
              <a:chOff x="1659334" y="4238754"/>
              <a:chExt cx="1711325" cy="1736725"/>
            </a:xfrm>
          </p:grpSpPr>
          <p:pic>
            <p:nvPicPr>
              <p:cNvPr id="50" name="Picture 1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0684" y="4397504"/>
                <a:ext cx="642937" cy="9080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1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51434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2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0385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pic>
            <p:nvPicPr>
              <p:cNvPr id="53" name="Picture 11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16609" y="5305554"/>
                <a:ext cx="349250" cy="55880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54" name="20 Rectángulo redondeado"/>
              <p:cNvSpPr>
                <a:spLocks noChangeArrowheads="1"/>
              </p:cNvSpPr>
              <p:nvPr/>
            </p:nvSpPr>
            <p:spPr bwMode="auto">
              <a:xfrm>
                <a:off x="1659334" y="4238754"/>
                <a:ext cx="1711325" cy="1736725"/>
              </a:xfrm>
              <a:prstGeom prst="roundRect">
                <a:avLst>
                  <a:gd name="adj" fmla="val 16667"/>
                </a:avLst>
              </a:prstGeom>
              <a:noFill/>
              <a:ln w="3175" algn="ctr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hangingPunct="0">
                  <a:lnSpc>
                    <a:spcPct val="93000"/>
                  </a:lnSpc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</a:pPr>
                <a:endParaRPr lang="en-US"/>
              </a:p>
            </p:txBody>
          </p:sp>
        </p:grpSp>
        <p:sp>
          <p:nvSpPr>
            <p:cNvPr id="55" name="CuadroTexto 54"/>
            <p:cNvSpPr txBox="1"/>
            <p:nvPr/>
          </p:nvSpPr>
          <p:spPr>
            <a:xfrm>
              <a:off x="1961438" y="3625788"/>
              <a:ext cx="12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Cluster 1</a:t>
              </a:r>
              <a:endParaRPr lang="es-ES" dirty="0"/>
            </a:p>
          </p:txBody>
        </p:sp>
        <p:sp>
          <p:nvSpPr>
            <p:cNvPr id="56" name="CuadroTexto 55"/>
            <p:cNvSpPr txBox="1"/>
            <p:nvPr/>
          </p:nvSpPr>
          <p:spPr>
            <a:xfrm>
              <a:off x="3957788" y="3625788"/>
              <a:ext cx="12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Cluster 2</a:t>
              </a:r>
              <a:endParaRPr lang="es-ES" dirty="0"/>
            </a:p>
          </p:txBody>
        </p:sp>
        <p:sp>
          <p:nvSpPr>
            <p:cNvPr id="57" name="CuadroTexto 56"/>
            <p:cNvSpPr txBox="1"/>
            <p:nvPr/>
          </p:nvSpPr>
          <p:spPr>
            <a:xfrm>
              <a:off x="5946525" y="3634306"/>
              <a:ext cx="125682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Cluster N</a:t>
              </a:r>
              <a:endParaRPr lang="es-ES" dirty="0"/>
            </a:p>
          </p:txBody>
        </p:sp>
        <p:cxnSp>
          <p:nvCxnSpPr>
            <p:cNvPr id="61" name="Conector recto de flecha 60"/>
            <p:cNvCxnSpPr/>
            <p:nvPr/>
          </p:nvCxnSpPr>
          <p:spPr>
            <a:xfrm flipV="1">
              <a:off x="1843888" y="6349628"/>
              <a:ext cx="5541316" cy="1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ector recto de flecha 63"/>
            <p:cNvCxnSpPr/>
            <p:nvPr/>
          </p:nvCxnSpPr>
          <p:spPr>
            <a:xfrm flipV="1">
              <a:off x="2668840" y="5756438"/>
              <a:ext cx="0" cy="52889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ector recto de flecha 64"/>
            <p:cNvCxnSpPr/>
            <p:nvPr/>
          </p:nvCxnSpPr>
          <p:spPr>
            <a:xfrm flipV="1">
              <a:off x="4750523" y="5773473"/>
              <a:ext cx="0" cy="52889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ector recto de flecha 65"/>
            <p:cNvCxnSpPr/>
            <p:nvPr/>
          </p:nvCxnSpPr>
          <p:spPr>
            <a:xfrm flipV="1">
              <a:off x="6792351" y="5773473"/>
              <a:ext cx="0" cy="528890"/>
            </a:xfrm>
            <a:prstGeom prst="straightConnector1">
              <a:avLst/>
            </a:prstGeom>
            <a:ln>
              <a:solidFill>
                <a:srgbClr val="00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CuadroTexto 66"/>
            <p:cNvSpPr txBox="1"/>
            <p:nvPr/>
          </p:nvSpPr>
          <p:spPr>
            <a:xfrm>
              <a:off x="7497080" y="6108503"/>
              <a:ext cx="6863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ES" dirty="0" smtClean="0"/>
                <a:t>WAN</a:t>
              </a:r>
              <a:endParaRPr lang="es-ES" dirty="0"/>
            </a:p>
          </p:txBody>
        </p:sp>
      </p:grpSp>
      <p:sp>
        <p:nvSpPr>
          <p:cNvPr id="69" name="Rectángulo redondeado 68"/>
          <p:cNvSpPr/>
          <p:nvPr/>
        </p:nvSpPr>
        <p:spPr>
          <a:xfrm>
            <a:off x="1301929" y="2797051"/>
            <a:ext cx="7058300" cy="675150"/>
          </a:xfrm>
          <a:prstGeom prst="roundRect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0000"/>
                </a:solidFill>
              </a:rPr>
              <a:t>Middleware (</a:t>
            </a:r>
            <a:r>
              <a:rPr lang="es-ES" dirty="0" err="1" smtClean="0">
                <a:solidFill>
                  <a:srgbClr val="000000"/>
                </a:solidFill>
              </a:rPr>
              <a:t>Glite</a:t>
            </a:r>
            <a:r>
              <a:rPr lang="es-ES" dirty="0" smtClean="0">
                <a:solidFill>
                  <a:srgbClr val="000000"/>
                </a:solidFill>
              </a:rPr>
              <a:t>, </a:t>
            </a:r>
            <a:r>
              <a:rPr lang="es-ES" dirty="0" err="1" smtClean="0">
                <a:solidFill>
                  <a:srgbClr val="000000"/>
                </a:solidFill>
              </a:rPr>
              <a:t>Condor</a:t>
            </a:r>
            <a:r>
              <a:rPr lang="es-ES" dirty="0" smtClean="0">
                <a:solidFill>
                  <a:srgbClr val="000000"/>
                </a:solidFill>
              </a:rPr>
              <a:t>, etc.)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70" name="Rectángulo redondeado 69"/>
          <p:cNvSpPr/>
          <p:nvPr/>
        </p:nvSpPr>
        <p:spPr>
          <a:xfrm>
            <a:off x="1301929" y="1824201"/>
            <a:ext cx="7058300" cy="675150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0000"/>
                </a:solidFill>
              </a:rPr>
              <a:t>Aplicaciones </a:t>
            </a:r>
            <a:endParaRPr lang="es-ES" dirty="0">
              <a:solidFill>
                <a:srgbClr val="000000"/>
              </a:solidFill>
            </a:endParaRPr>
          </a:p>
        </p:txBody>
      </p:sp>
      <p:sp>
        <p:nvSpPr>
          <p:cNvPr id="72" name="3 CuadroTexto"/>
          <p:cNvSpPr txBox="1"/>
          <p:nvPr/>
        </p:nvSpPr>
        <p:spPr>
          <a:xfrm>
            <a:off x="1387451" y="904567"/>
            <a:ext cx="4217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1"/>
                </a:solidFill>
              </a:rPr>
              <a:t>Arquitectura General</a:t>
            </a:r>
            <a:endParaRPr lang="en-US" sz="32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746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 smtClean="0"/>
              <a:t>Funciona ? </a:t>
            </a:r>
            <a:endParaRPr lang="es-ES" sz="6000" i="1" dirty="0"/>
          </a:p>
        </p:txBody>
      </p:sp>
    </p:spTree>
    <p:extLst>
      <p:ext uri="{BB962C8B-B14F-4D97-AF65-F5344CB8AC3E}">
        <p14:creationId xmlns:p14="http://schemas.microsoft.com/office/powerpoint/2010/main" val="139890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581525" y="2825674"/>
            <a:ext cx="4180638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Cloud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218109" cy="6858000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427536" y="6273224"/>
            <a:ext cx="4572000" cy="58477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</a:t>
            </a:r>
            <a:r>
              <a:rPr lang="en-US" sz="1400" dirty="0" err="1"/>
              <a:t>www.theengineroom.co.uk</a:t>
            </a:r>
            <a:r>
              <a:rPr lang="en-US" sz="1400" dirty="0"/>
              <a:t>/so-this-cloud-computing-thing-</a:t>
            </a:r>
            <a:r>
              <a:rPr lang="en-US" sz="1400" dirty="0" err="1"/>
              <a:t>whats</a:t>
            </a:r>
            <a:r>
              <a:rPr lang="en-US" sz="1400" dirty="0"/>
              <a:t>-it-all-about/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01877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Conceptos</a:t>
            </a:r>
          </a:p>
          <a:p>
            <a:pPr algn="just"/>
            <a:endParaRPr lang="es-ES" sz="3200" b="1" dirty="0" smtClean="0"/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Externalizar TI a proveedores de servicio</a:t>
            </a:r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Presentar transparencia al usuario final</a:t>
            </a:r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Asignación dinámica de recursos bajo demanda (Sin compartir) – Pago asociado</a:t>
            </a:r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Virtualización</a:t>
            </a:r>
          </a:p>
          <a:p>
            <a:pPr algn="just"/>
            <a:endParaRPr lang="es-ES" sz="3200" b="1" dirty="0" smtClean="0"/>
          </a:p>
          <a:p>
            <a:pPr algn="just"/>
            <a:endParaRPr lang="es-ES" sz="3200" b="1" dirty="0"/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2082979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684213" y="1389600"/>
            <a:ext cx="7620000" cy="38765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sz="4800" b="1" dirty="0">
                <a:solidFill>
                  <a:srgbClr val="000000"/>
                </a:solidFill>
                <a:latin typeface="Calibri" pitchFamily="34" charset="0"/>
              </a:rPr>
              <a:t>Agenda</a:t>
            </a:r>
          </a:p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Acerca de la materia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Computación distribuida</a:t>
            </a:r>
          </a:p>
          <a:p>
            <a:pPr marL="102870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Conceptos generales</a:t>
            </a:r>
          </a:p>
          <a:p>
            <a:pPr marL="102870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Tecnologías asociadas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Cluster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Grid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Cloud</a:t>
            </a:r>
          </a:p>
          <a:p>
            <a:pPr marL="1428750" lvl="2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GPGPU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Sistemas distribuidos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Preguntas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0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755" y="4923260"/>
            <a:ext cx="1547947" cy="18239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6" name="3 CuadroTexto"/>
          <p:cNvSpPr txBox="1"/>
          <p:nvPr/>
        </p:nvSpPr>
        <p:spPr>
          <a:xfrm>
            <a:off x="1447800" y="1611868"/>
            <a:ext cx="421736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tx1"/>
                </a:solidFill>
              </a:rPr>
              <a:t>Arquitectura General</a:t>
            </a:r>
            <a:endParaRPr lang="en-US" sz="3200" b="1" dirty="0">
              <a:solidFill>
                <a:schemeClr val="tx1"/>
              </a:solidFill>
            </a:endParaRPr>
          </a:p>
        </p:txBody>
      </p:sp>
      <p:pic>
        <p:nvPicPr>
          <p:cNvPr id="28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6599" y="3380059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9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9706" y="3380059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9818" y="3380059"/>
            <a:ext cx="676176" cy="1081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4105663" y="5692274"/>
            <a:ext cx="140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Máquina física/nativa</a:t>
            </a:r>
            <a:endParaRPr lang="es-ES" dirty="0"/>
          </a:p>
        </p:txBody>
      </p:sp>
      <p:sp>
        <p:nvSpPr>
          <p:cNvPr id="5" name="CuadroTexto 4"/>
          <p:cNvSpPr txBox="1"/>
          <p:nvPr/>
        </p:nvSpPr>
        <p:spPr>
          <a:xfrm>
            <a:off x="1763347" y="3152422"/>
            <a:ext cx="5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VM</a:t>
            </a:r>
            <a:endParaRPr lang="es-ES" dirty="0"/>
          </a:p>
        </p:txBody>
      </p:sp>
      <p:sp>
        <p:nvSpPr>
          <p:cNvPr id="20" name="CuadroTexto 19"/>
          <p:cNvSpPr txBox="1"/>
          <p:nvPr/>
        </p:nvSpPr>
        <p:spPr>
          <a:xfrm>
            <a:off x="3012253" y="3195393"/>
            <a:ext cx="5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VM</a:t>
            </a:r>
            <a:endParaRPr lang="es-ES" dirty="0"/>
          </a:p>
        </p:txBody>
      </p:sp>
      <p:sp>
        <p:nvSpPr>
          <p:cNvPr id="21" name="CuadroTexto 20"/>
          <p:cNvSpPr txBox="1"/>
          <p:nvPr/>
        </p:nvSpPr>
        <p:spPr>
          <a:xfrm>
            <a:off x="4196502" y="3152422"/>
            <a:ext cx="5466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VM</a:t>
            </a:r>
            <a:endParaRPr lang="es-ES" dirty="0"/>
          </a:p>
        </p:txBody>
      </p:sp>
      <p:sp>
        <p:nvSpPr>
          <p:cNvPr id="8" name="Rectángulo redondeado 7"/>
          <p:cNvSpPr/>
          <p:nvPr/>
        </p:nvSpPr>
        <p:spPr>
          <a:xfrm>
            <a:off x="1281036" y="4478016"/>
            <a:ext cx="4384131" cy="445244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 smtClean="0">
                <a:solidFill>
                  <a:srgbClr val="000000"/>
                </a:solidFill>
              </a:rPr>
              <a:t>Gestor de máquinas virtuales/</a:t>
            </a:r>
            <a:r>
              <a:rPr lang="es-ES" dirty="0" err="1" smtClean="0">
                <a:solidFill>
                  <a:srgbClr val="000000"/>
                </a:solidFill>
              </a:rPr>
              <a:t>Hypervisor</a:t>
            </a:r>
            <a:endParaRPr lang="es-ES" dirty="0">
              <a:solidFill>
                <a:srgbClr val="000000"/>
              </a:solidFill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109" y="3081742"/>
            <a:ext cx="1396274" cy="1396274"/>
          </a:xfrm>
          <a:prstGeom prst="rect">
            <a:avLst/>
          </a:prstGeom>
        </p:spPr>
      </p:pic>
      <p:sp>
        <p:nvSpPr>
          <p:cNvPr id="10" name="Flecha izquierda 9"/>
          <p:cNvSpPr/>
          <p:nvPr/>
        </p:nvSpPr>
        <p:spPr>
          <a:xfrm>
            <a:off x="5514535" y="3761552"/>
            <a:ext cx="1481574" cy="700389"/>
          </a:xfrm>
          <a:prstGeom prst="left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/>
          <p:cNvSpPr txBox="1"/>
          <p:nvPr/>
        </p:nvSpPr>
        <p:spPr>
          <a:xfrm>
            <a:off x="6704260" y="4907185"/>
            <a:ext cx="168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Recursos solicitados</a:t>
            </a:r>
          </a:p>
          <a:p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97159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800" b="1" dirty="0" smtClean="0"/>
              <a:t>Tipos</a:t>
            </a:r>
          </a:p>
          <a:p>
            <a:pPr algn="just"/>
            <a:endParaRPr lang="es-ES" sz="3200" b="1" dirty="0"/>
          </a:p>
          <a:p>
            <a:pPr algn="just"/>
            <a:r>
              <a:rPr lang="es-ES" sz="2400" b="1" dirty="0" smtClean="0"/>
              <a:t>De acuerdo a su naturaleza:</a:t>
            </a:r>
          </a:p>
          <a:p>
            <a:pPr algn="just"/>
            <a:endParaRPr lang="es-ES" sz="3200" b="1" dirty="0" smtClean="0"/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Cloud pública</a:t>
            </a:r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Cloud privada</a:t>
            </a:r>
          </a:p>
          <a:p>
            <a:pPr marL="457200" indent="-457200" algn="just">
              <a:buFont typeface="Arial"/>
              <a:buChar char="•"/>
            </a:pPr>
            <a:r>
              <a:rPr lang="es-ES" sz="2400" dirty="0" smtClean="0"/>
              <a:t>Cloud mixta</a:t>
            </a:r>
          </a:p>
        </p:txBody>
      </p:sp>
    </p:spTree>
    <p:extLst>
      <p:ext uri="{BB962C8B-B14F-4D97-AF65-F5344CB8AC3E}">
        <p14:creationId xmlns:p14="http://schemas.microsoft.com/office/powerpoint/2010/main" val="2230146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514476" y="1173476"/>
            <a:ext cx="797437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4800" b="1" dirty="0" smtClean="0"/>
              <a:t>Tipos</a:t>
            </a:r>
          </a:p>
          <a:p>
            <a:pPr algn="just"/>
            <a:endParaRPr lang="es-ES" sz="3200" b="1" dirty="0"/>
          </a:p>
          <a:p>
            <a:pPr algn="just"/>
            <a:r>
              <a:rPr lang="es-ES" sz="2400" b="1" dirty="0" smtClean="0"/>
              <a:t>De acuerdo a los servicios ofrecidos </a:t>
            </a:r>
          </a:p>
          <a:p>
            <a:pPr algn="just"/>
            <a:endParaRPr lang="es-ES" sz="3200" b="1" dirty="0" smtClean="0"/>
          </a:p>
          <a:p>
            <a:pPr marL="342900" indent="-342900" algn="just">
              <a:buFont typeface="Arial"/>
              <a:buChar char="•"/>
            </a:pPr>
            <a:r>
              <a:rPr lang="es-ES" sz="2400" dirty="0" err="1"/>
              <a:t>Infrastructure</a:t>
            </a:r>
            <a:r>
              <a:rPr lang="es-ES" sz="2400" dirty="0"/>
              <a:t> as a </a:t>
            </a:r>
            <a:r>
              <a:rPr lang="es-ES" sz="2400" dirty="0" err="1"/>
              <a:t>Service</a:t>
            </a:r>
            <a:r>
              <a:rPr lang="es-ES" sz="2400" dirty="0"/>
              <a:t> </a:t>
            </a:r>
            <a:r>
              <a:rPr lang="es-ES" sz="2400" dirty="0" smtClean="0"/>
              <a:t>-  </a:t>
            </a:r>
            <a:r>
              <a:rPr lang="es-ES" sz="2400" dirty="0" err="1" smtClean="0"/>
              <a:t>IaaS</a:t>
            </a:r>
            <a:endParaRPr lang="es-ES" sz="2400" dirty="0"/>
          </a:p>
          <a:p>
            <a:pPr marL="342900" indent="-342900" algn="just">
              <a:buFont typeface="Arial"/>
              <a:buChar char="•"/>
            </a:pPr>
            <a:r>
              <a:rPr lang="es-ES" sz="2400" dirty="0" err="1" smtClean="0"/>
              <a:t>Platform</a:t>
            </a:r>
            <a:r>
              <a:rPr lang="es-ES" sz="2400" dirty="0" smtClean="0"/>
              <a:t> as a </a:t>
            </a:r>
            <a:r>
              <a:rPr lang="es-ES" sz="2400" dirty="0" err="1" smtClean="0"/>
              <a:t>Service</a:t>
            </a:r>
            <a:r>
              <a:rPr lang="es-ES" sz="2400" dirty="0" smtClean="0"/>
              <a:t> -  </a:t>
            </a:r>
            <a:r>
              <a:rPr lang="es-ES" sz="2400" dirty="0" err="1" smtClean="0"/>
              <a:t>PaaS</a:t>
            </a:r>
            <a:endParaRPr lang="es-ES" sz="2400" dirty="0" smtClean="0"/>
          </a:p>
          <a:p>
            <a:pPr marL="342900" indent="-342900" algn="just">
              <a:buFont typeface="Arial"/>
              <a:buChar char="•"/>
            </a:pPr>
            <a:r>
              <a:rPr lang="es-ES" sz="2400" dirty="0" smtClean="0"/>
              <a:t>Software as a </a:t>
            </a:r>
            <a:r>
              <a:rPr lang="es-ES" sz="2400" dirty="0" err="1" smtClean="0"/>
              <a:t>Service</a:t>
            </a:r>
            <a:r>
              <a:rPr lang="es-ES" sz="2400" dirty="0" smtClean="0"/>
              <a:t> -  </a:t>
            </a:r>
            <a:r>
              <a:rPr lang="es-ES" sz="2400" dirty="0" err="1" smtClean="0"/>
              <a:t>SaaS</a:t>
            </a:r>
            <a:r>
              <a:rPr lang="es-ES" sz="2400" dirty="0" smtClean="0"/>
              <a:t> </a:t>
            </a:r>
          </a:p>
          <a:p>
            <a:pPr marL="457200" indent="-457200" algn="just">
              <a:buFont typeface="Arial"/>
              <a:buChar char="•"/>
            </a:pPr>
            <a:endParaRPr lang="es-ES" sz="2400" dirty="0" smtClean="0"/>
          </a:p>
          <a:p>
            <a:pPr marL="457200" indent="-457200" algn="just">
              <a:buFont typeface="Arial"/>
              <a:buChar char="•"/>
            </a:pPr>
            <a:endParaRPr lang="es-ES" sz="2400" dirty="0" smtClean="0"/>
          </a:p>
        </p:txBody>
      </p:sp>
    </p:spTree>
    <p:extLst>
      <p:ext uri="{BB962C8B-B14F-4D97-AF65-F5344CB8AC3E}">
        <p14:creationId xmlns:p14="http://schemas.microsoft.com/office/powerpoint/2010/main" val="259419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0342" cy="6858000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752433" y="6015412"/>
            <a:ext cx="668818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www.computingcloudstorage.com</a:t>
            </a:r>
            <a:r>
              <a:rPr lang="en-US" sz="1400" dirty="0"/>
              <a:t>/cloud-service-provider/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2812481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771713" y="2604151"/>
            <a:ext cx="75242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i="1" dirty="0" smtClean="0"/>
              <a:t>Privacidad ? </a:t>
            </a:r>
            <a:endParaRPr lang="es-ES" sz="6000" i="1" dirty="0"/>
          </a:p>
        </p:txBody>
      </p:sp>
    </p:spTree>
    <p:extLst>
      <p:ext uri="{BB962C8B-B14F-4D97-AF65-F5344CB8AC3E}">
        <p14:creationId xmlns:p14="http://schemas.microsoft.com/office/powerpoint/2010/main" val="1081832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5096526" y="2863318"/>
            <a:ext cx="4180638" cy="11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General Purpose</a:t>
            </a:r>
          </a:p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Computing on GPUs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51929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5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Conceptos</a:t>
            </a:r>
          </a:p>
          <a:p>
            <a:pPr algn="just"/>
            <a:endParaRPr lang="es-ES" sz="3200" b="1" dirty="0"/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Single </a:t>
            </a:r>
            <a:r>
              <a:rPr lang="en-US" sz="2400" dirty="0"/>
              <a:t>instruction</a:t>
            </a:r>
            <a:r>
              <a:rPr lang="es-ES_tradnl" sz="2400" dirty="0" smtClean="0"/>
              <a:t> </a:t>
            </a:r>
            <a:r>
              <a:rPr lang="es-ES_tradnl" sz="2400" dirty="0" err="1" smtClean="0"/>
              <a:t>Multiple</a:t>
            </a:r>
            <a:r>
              <a:rPr lang="es-ES_tradnl" sz="2400" dirty="0" smtClean="0"/>
              <a:t> data SIMD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Orientación matricial 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Paralelización masiva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Complejidad computacional</a:t>
            </a:r>
          </a:p>
          <a:p>
            <a:pPr marL="342900" indent="-342900" algn="just">
              <a:buFont typeface="Arial"/>
              <a:buChar char="•"/>
            </a:pPr>
            <a:r>
              <a:rPr lang="es-ES_tradnl" sz="2400" dirty="0" smtClean="0"/>
              <a:t>Alto rendimiento</a:t>
            </a:r>
          </a:p>
          <a:p>
            <a:pPr algn="just"/>
            <a:endParaRPr lang="es-ES_tradnl" sz="2400" dirty="0" smtClean="0"/>
          </a:p>
          <a:p>
            <a:pPr marL="342900" indent="-342900" algn="just">
              <a:buFont typeface="Arial"/>
              <a:buChar char="•"/>
            </a:pPr>
            <a:endParaRPr lang="es-ES" sz="2400" dirty="0" smtClean="0"/>
          </a:p>
          <a:p>
            <a:pPr algn="just"/>
            <a:endParaRPr lang="es-ES" sz="3200" b="1" dirty="0" smtClean="0"/>
          </a:p>
          <a:p>
            <a:pPr algn="just"/>
            <a:endParaRPr lang="es-ES" sz="3200" b="1" dirty="0"/>
          </a:p>
          <a:p>
            <a:pPr algn="just"/>
            <a:endParaRPr lang="es-ES" sz="2000" b="1" dirty="0"/>
          </a:p>
          <a:p>
            <a:pPr algn="just"/>
            <a:endParaRPr lang="es-ES" sz="2000" b="1" dirty="0" smtClean="0"/>
          </a:p>
        </p:txBody>
      </p:sp>
    </p:spTree>
    <p:extLst>
      <p:ext uri="{BB962C8B-B14F-4D97-AF65-F5344CB8AC3E}">
        <p14:creationId xmlns:p14="http://schemas.microsoft.com/office/powerpoint/2010/main" val="51112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0900"/>
            <a:ext cx="9144000" cy="515143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932488" y="6151981"/>
            <a:ext cx="699365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http://</a:t>
            </a:r>
            <a:r>
              <a:rPr lang="en-US" sz="1400" dirty="0" err="1"/>
              <a:t>blogs.nvidia.com</a:t>
            </a:r>
            <a:r>
              <a:rPr lang="en-US" sz="1400" dirty="0"/>
              <a:t>/blog/2009/12/16/</a:t>
            </a:r>
            <a:r>
              <a:rPr lang="en-US" sz="1400" dirty="0" err="1"/>
              <a:t>whats</a:t>
            </a:r>
            <a:r>
              <a:rPr lang="en-US" sz="1400" dirty="0"/>
              <a:t>-the-difference-between-a-</a:t>
            </a:r>
            <a:r>
              <a:rPr lang="en-US" sz="1400" dirty="0" err="1"/>
              <a:t>cpu</a:t>
            </a:r>
            <a:r>
              <a:rPr lang="en-US" sz="1400" dirty="0"/>
              <a:t>-and-a-</a:t>
            </a:r>
            <a:r>
              <a:rPr lang="en-US" sz="1400" dirty="0" err="1"/>
              <a:t>gpu</a:t>
            </a:r>
            <a:r>
              <a:rPr lang="en-US" sz="1400" dirty="0"/>
              <a:t>/</a:t>
            </a:r>
            <a:endParaRPr lang="es-ES" sz="1400" dirty="0"/>
          </a:p>
        </p:txBody>
      </p:sp>
    </p:spTree>
    <p:extLst>
      <p:ext uri="{BB962C8B-B14F-4D97-AF65-F5344CB8AC3E}">
        <p14:creationId xmlns:p14="http://schemas.microsoft.com/office/powerpoint/2010/main" val="88795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14476" y="1173476"/>
            <a:ext cx="7974371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ES" sz="3200" b="1" dirty="0" smtClean="0"/>
              <a:t>Tecnologías</a:t>
            </a:r>
            <a:endParaRPr lang="es-ES" sz="2000" b="1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476" y="3122178"/>
            <a:ext cx="3177188" cy="19253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375" y="2668425"/>
            <a:ext cx="3200400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5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122363" y="3088923"/>
            <a:ext cx="7181850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Sistemas distribuidos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679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571500"/>
            <a:ext cx="7620000" cy="5715000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2992566" y="4581551"/>
            <a:ext cx="6380536" cy="14652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dirty="0" smtClean="0"/>
              <a:t>Acerca de la Materia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762000" y="5930426"/>
            <a:ext cx="28860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l-PL" dirty="0" err="1" smtClean="0"/>
              <a:t>www.digitalavmagazine.com</a:t>
            </a:r>
            <a:r>
              <a:rPr lang="pl-PL" dirty="0" smtClean="0"/>
              <a:t>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71631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human-body0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00" y="1447800"/>
            <a:ext cx="4800600" cy="3886200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676400" y="5638800"/>
            <a:ext cx="6400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weeklyristinw.wordpress.com</a:t>
            </a:r>
            <a:r>
              <a:rPr lang="en-US" sz="1200" dirty="0">
                <a:solidFill>
                  <a:srgbClr val="000000"/>
                </a:solidFill>
              </a:rPr>
              <a:t>/2012/11/18/week-46-the-human-bodies-exhibition/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543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cluster (1)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257300"/>
            <a:ext cx="5715000" cy="4319016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981200" y="5867400"/>
            <a:ext cx="5715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rgbClr val="000000"/>
                </a:solidFill>
              </a:rPr>
              <a:t>https://</a:t>
            </a:r>
            <a:r>
              <a:rPr lang="de-DE" sz="1200" dirty="0" err="1">
                <a:solidFill>
                  <a:srgbClr val="000000"/>
                </a:solidFill>
              </a:rPr>
              <a:t>www.tu-braunschweig.de</a:t>
            </a:r>
            <a:r>
              <a:rPr lang="de-DE" sz="1200" dirty="0">
                <a:solidFill>
                  <a:srgbClr val="000000"/>
                </a:solidFill>
              </a:rPr>
              <a:t>/</a:t>
            </a:r>
            <a:r>
              <a:rPr lang="de-DE" sz="1200" dirty="0" err="1">
                <a:solidFill>
                  <a:srgbClr val="000000"/>
                </a:solidFill>
              </a:rPr>
              <a:t>theophys</a:t>
            </a:r>
            <a:r>
              <a:rPr lang="de-DE" sz="1200" dirty="0">
                <a:solidFill>
                  <a:srgbClr val="000000"/>
                </a:solidFill>
              </a:rPr>
              <a:t>/</a:t>
            </a:r>
            <a:r>
              <a:rPr lang="de-DE" sz="1200" dirty="0" err="1">
                <a:solidFill>
                  <a:srgbClr val="000000"/>
                </a:solidFill>
              </a:rPr>
              <a:t>plasma</a:t>
            </a:r>
            <a:r>
              <a:rPr lang="de-DE" sz="1200" dirty="0">
                <a:solidFill>
                  <a:srgbClr val="000000"/>
                </a:solidFill>
              </a:rPr>
              <a:t>/</a:t>
            </a:r>
            <a:r>
              <a:rPr lang="de-DE" sz="1200" dirty="0" err="1">
                <a:solidFill>
                  <a:srgbClr val="000000"/>
                </a:solidFill>
              </a:rPr>
              <a:t>formerprojects</a:t>
            </a:r>
            <a:r>
              <a:rPr lang="de-DE" sz="1200" dirty="0">
                <a:solidFill>
                  <a:srgbClr val="000000"/>
                </a:solidFill>
              </a:rPr>
              <a:t>/res3/</a:t>
            </a:r>
            <a:r>
              <a:rPr lang="de-DE" sz="1200" dirty="0" err="1">
                <a:solidFill>
                  <a:srgbClr val="000000"/>
                </a:solidFill>
              </a:rPr>
              <a:t>index.html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607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quantumunivers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990600"/>
            <a:ext cx="6096000" cy="4572000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1524000" y="5943600"/>
            <a:ext cx="6096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http://</a:t>
            </a:r>
            <a:r>
              <a:rPr lang="en-US" sz="1200" dirty="0" err="1">
                <a:solidFill>
                  <a:srgbClr val="000000"/>
                </a:solidFill>
              </a:rPr>
              <a:t>www.globalone.tv</a:t>
            </a:r>
            <a:r>
              <a:rPr lang="en-US" sz="1200" dirty="0">
                <a:solidFill>
                  <a:srgbClr val="000000"/>
                </a:solidFill>
              </a:rPr>
              <a:t>/profiles/blogs/are-quantum-physics-and</a:t>
            </a:r>
            <a:endParaRPr lang="es-ES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7783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400" y="1143000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03868" y="1253851"/>
            <a:ext cx="7717134" cy="3200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Programa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_tradnl" dirty="0" smtClean="0"/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Computación distribuida/Conceptos generales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Computación en Cluster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Computación Grid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Hilos, Sockets, etc.</a:t>
            </a:r>
          </a:p>
          <a:p>
            <a:pPr marL="342900" indent="-342900">
              <a:buFont typeface="+mj-lt"/>
              <a:buAutoNum type="arabicPeriod"/>
            </a:pPr>
            <a:r>
              <a:rPr lang="es-ES_tradnl" dirty="0" smtClean="0"/>
              <a:t>MPI + CUDA</a:t>
            </a:r>
          </a:p>
          <a:p>
            <a:endParaRPr lang="es-ES" dirty="0"/>
          </a:p>
          <a:p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199207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803868" y="1253851"/>
            <a:ext cx="7717134" cy="26468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/>
              <a:t>Calificación</a:t>
            </a:r>
          </a:p>
          <a:p>
            <a:endParaRPr lang="es-ES" dirty="0"/>
          </a:p>
          <a:p>
            <a:pPr marL="342900" indent="-342900">
              <a:buFont typeface="+mj-lt"/>
              <a:buAutoNum type="arabicPeriod"/>
            </a:pPr>
            <a:endParaRPr lang="es-ES_tradnl" dirty="0" smtClean="0"/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Dos exámenes teóricos	(1 en un mes +- y otro al final)			30 % 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Una exposición (Traer tema próxima semana)						</a:t>
            </a:r>
            <a:r>
              <a:rPr lang="es-ES" dirty="0" smtClean="0"/>
              <a:t>10</a:t>
            </a:r>
            <a:r>
              <a:rPr lang="es-ES" dirty="0" smtClean="0"/>
              <a:t> </a:t>
            </a:r>
            <a:r>
              <a:rPr lang="es-ES" dirty="0" smtClean="0"/>
              <a:t>%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Exámenes cortos y talleres (Pueden ser sorpresa)					</a:t>
            </a:r>
            <a:r>
              <a:rPr lang="es-ES" dirty="0" smtClean="0"/>
              <a:t>20</a:t>
            </a:r>
            <a:r>
              <a:rPr lang="es-ES" dirty="0" smtClean="0"/>
              <a:t> </a:t>
            </a:r>
            <a:r>
              <a:rPr lang="es-ES" dirty="0" smtClean="0"/>
              <a:t>%</a:t>
            </a:r>
          </a:p>
          <a:p>
            <a:pPr marL="285750" indent="-285750">
              <a:buFont typeface="Arial"/>
              <a:buChar char="•"/>
            </a:pPr>
            <a:r>
              <a:rPr lang="es-ES" dirty="0" smtClean="0"/>
              <a:t>Proyecto final 												40 %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4002173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Sesión I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84474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387625"/>
            <a:ext cx="7772400" cy="1470025"/>
          </a:xfrm>
        </p:spPr>
        <p:txBody>
          <a:bodyPr/>
          <a:lstStyle/>
          <a:p>
            <a:r>
              <a:rPr lang="es-ES" sz="5400" dirty="0" smtClean="0"/>
              <a:t>Computación Distribuida</a:t>
            </a:r>
            <a:r>
              <a:rPr lang="es-ES" dirty="0" smtClean="0"/>
              <a:t/>
            </a:r>
            <a:br>
              <a:rPr lang="es-ES" dirty="0" smtClean="0"/>
            </a:br>
            <a:r>
              <a:rPr lang="es-ES" sz="2800" dirty="0" smtClean="0"/>
              <a:t>Conceptos generales</a:t>
            </a:r>
            <a:endParaRPr lang="es-ES" sz="2800" dirty="0"/>
          </a:p>
        </p:txBody>
      </p:sp>
    </p:spTree>
    <p:extLst>
      <p:ext uri="{BB962C8B-B14F-4D97-AF65-F5344CB8AC3E}">
        <p14:creationId xmlns:p14="http://schemas.microsoft.com/office/powerpoint/2010/main" val="3632751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705" y="1182600"/>
            <a:ext cx="1919905" cy="3012977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024" y="1182600"/>
            <a:ext cx="2236455" cy="3012977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195" y="1182599"/>
            <a:ext cx="3154652" cy="3012977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705" y="4444525"/>
            <a:ext cx="3176903" cy="2081930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3789" y="4391610"/>
            <a:ext cx="4255058" cy="213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016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</TotalTime>
  <Words>493</Words>
  <Application>Microsoft Office PowerPoint</Application>
  <PresentationFormat>Presentación en pantalla (4:3)</PresentationFormat>
  <Paragraphs>166</Paragraphs>
  <Slides>43</Slides>
  <Notes>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43</vt:i4>
      </vt:variant>
    </vt:vector>
  </HeadingPairs>
  <TitlesOfParts>
    <vt:vector size="50" baseType="lpstr">
      <vt:lpstr>Arial Unicode MS</vt:lpstr>
      <vt:lpstr>SimSun</vt:lpstr>
      <vt:lpstr>Arial</vt:lpstr>
      <vt:lpstr>Calibri</vt:lpstr>
      <vt:lpstr>Times New Roman</vt:lpstr>
      <vt:lpstr>ヒラギノ角ゴ Pro W3</vt:lpstr>
      <vt:lpstr>Tema de Office</vt:lpstr>
      <vt:lpstr>Presentación de PowerPoint</vt:lpstr>
      <vt:lpstr>Contacto</vt:lpstr>
      <vt:lpstr>Presentación de PowerPoint</vt:lpstr>
      <vt:lpstr>Presentación de PowerPoint</vt:lpstr>
      <vt:lpstr>Presentación de PowerPoint</vt:lpstr>
      <vt:lpstr>Presentación de PowerPoint</vt:lpstr>
      <vt:lpstr>Sesión I </vt:lpstr>
      <vt:lpstr>Computación Distribuida Conceptos generales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Arquitectura general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Computación Distribuida</dc:title>
  <dc:creator>Leonardo Camargo Forero</dc:creator>
  <cp:lastModifiedBy>Leonardo Camargo Forero</cp:lastModifiedBy>
  <cp:revision>44</cp:revision>
  <dcterms:created xsi:type="dcterms:W3CDTF">2013-08-10T00:43:18Z</dcterms:created>
  <dcterms:modified xsi:type="dcterms:W3CDTF">2014-08-27T22:00:00Z</dcterms:modified>
</cp:coreProperties>
</file>